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57" r:id="rId4"/>
    <p:sldId id="263" r:id="rId5"/>
    <p:sldId id="264" r:id="rId6"/>
    <p:sldId id="265" r:id="rId7"/>
    <p:sldId id="266" r:id="rId8"/>
    <p:sldId id="267" r:id="rId9"/>
    <p:sldId id="259" r:id="rId10"/>
    <p:sldId id="271" r:id="rId11"/>
    <p:sldId id="272" r:id="rId12"/>
    <p:sldId id="260" r:id="rId13"/>
    <p:sldId id="273" r:id="rId14"/>
  </p:sldIdLst>
  <p:sldSz cx="18288000" cy="10287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Poppins Light" panose="00000400000000000000" pitchFamily="2" charset="0"/>
      <p:regular r:id="rId19"/>
      <p:italic r:id="rId20"/>
    </p:embeddedFont>
    <p:embeddedFont>
      <p:font typeface="Poppins Light Bold" panose="020B0604020202020204" charset="0"/>
      <p:regular r:id="rId21"/>
    </p:embeddedFont>
    <p:embeddedFont>
      <p:font typeface="Poppins Medium" panose="00000600000000000000" pitchFamily="2" charset="0"/>
      <p:regular r:id="rId22"/>
      <p:italic r:id="rId23"/>
    </p:embeddedFont>
    <p:embeddedFont>
      <p:font typeface="Poppins Medium Bold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3" d="100"/>
          <a:sy n="43" d="100"/>
        </p:scale>
        <p:origin x="936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2023%20Spring\Stat%20448\data_champaign_county_traffic_crashes\Bicycle-related%20injury%20table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[Bicycle-related injury tables.xlsx]Sheet2!PivotTable1</c:name>
    <c:fmtId val="12"/>
  </c:pivotSource>
  <c:chart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1"/>
          <c:order val="1"/>
          <c:tx>
            <c:strRef>
              <c:f>Sheet2!$C$4:$C$5</c:f>
              <c:strCache>
                <c:ptCount val="1"/>
                <c:pt idx="0">
                  <c:v>Nonfatal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Sheet2!$A$6:$A$28</c:f>
              <c:strCache>
                <c:ptCount val="22"/>
                <c:pt idx="0">
                  <c:v>1999</c:v>
                </c:pt>
                <c:pt idx="1">
                  <c:v>2000</c:v>
                </c:pt>
                <c:pt idx="2">
                  <c:v>2001</c:v>
                </c:pt>
                <c:pt idx="3">
                  <c:v>2002</c:v>
                </c:pt>
                <c:pt idx="4">
                  <c:v>2003</c:v>
                </c:pt>
                <c:pt idx="5">
                  <c:v>2004</c:v>
                </c:pt>
                <c:pt idx="6">
                  <c:v>2005</c:v>
                </c:pt>
                <c:pt idx="7">
                  <c:v>2006</c:v>
                </c:pt>
                <c:pt idx="8">
                  <c:v>2007</c:v>
                </c:pt>
                <c:pt idx="9">
                  <c:v>2008</c:v>
                </c:pt>
                <c:pt idx="10">
                  <c:v>2009</c:v>
                </c:pt>
                <c:pt idx="11">
                  <c:v>2010</c:v>
                </c:pt>
                <c:pt idx="12">
                  <c:v>2011</c:v>
                </c:pt>
                <c:pt idx="13">
                  <c:v>2012</c:v>
                </c:pt>
                <c:pt idx="14">
                  <c:v>2013</c:v>
                </c:pt>
                <c:pt idx="15">
                  <c:v>2014</c:v>
                </c:pt>
                <c:pt idx="16">
                  <c:v>2015</c:v>
                </c:pt>
                <c:pt idx="17">
                  <c:v>2016</c:v>
                </c:pt>
                <c:pt idx="18">
                  <c:v>2017</c:v>
                </c:pt>
                <c:pt idx="19">
                  <c:v>2018</c:v>
                </c:pt>
                <c:pt idx="20">
                  <c:v>2019</c:v>
                </c:pt>
                <c:pt idx="21">
                  <c:v>2020</c:v>
                </c:pt>
              </c:strCache>
            </c:strRef>
          </c:cat>
          <c:val>
            <c:numRef>
              <c:f>Sheet2!$C$6:$C$28</c:f>
              <c:numCache>
                <c:formatCode>General</c:formatCode>
                <c:ptCount val="22"/>
                <c:pt idx="2">
                  <c:v>1035259</c:v>
                </c:pt>
                <c:pt idx="3">
                  <c:v>1008231</c:v>
                </c:pt>
                <c:pt idx="4">
                  <c:v>984274</c:v>
                </c:pt>
                <c:pt idx="5">
                  <c:v>980225</c:v>
                </c:pt>
                <c:pt idx="6">
                  <c:v>959925</c:v>
                </c:pt>
                <c:pt idx="7">
                  <c:v>930790</c:v>
                </c:pt>
                <c:pt idx="8">
                  <c:v>988589</c:v>
                </c:pt>
                <c:pt idx="9">
                  <c:v>987479</c:v>
                </c:pt>
                <c:pt idx="10">
                  <c:v>1037502</c:v>
                </c:pt>
                <c:pt idx="11">
                  <c:v>1031723</c:v>
                </c:pt>
                <c:pt idx="12">
                  <c:v>1072822</c:v>
                </c:pt>
                <c:pt idx="13">
                  <c:v>1064422</c:v>
                </c:pt>
                <c:pt idx="14">
                  <c:v>987770</c:v>
                </c:pt>
                <c:pt idx="15">
                  <c:v>960425</c:v>
                </c:pt>
                <c:pt idx="16">
                  <c:v>933767</c:v>
                </c:pt>
                <c:pt idx="17">
                  <c:v>808690</c:v>
                </c:pt>
                <c:pt idx="18">
                  <c:v>658954</c:v>
                </c:pt>
                <c:pt idx="19">
                  <c:v>595209</c:v>
                </c:pt>
                <c:pt idx="20">
                  <c:v>636731</c:v>
                </c:pt>
                <c:pt idx="21">
                  <c:v>681314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9D2-4B47-A10D-5253CB822E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45781967"/>
        <c:axId val="2045779471"/>
      </c:lineChart>
      <c:lineChart>
        <c:grouping val="standard"/>
        <c:varyColors val="0"/>
        <c:ser>
          <c:idx val="0"/>
          <c:order val="0"/>
          <c:tx>
            <c:strRef>
              <c:f>Sheet2!$B$4:$B$5</c:f>
              <c:strCache>
                <c:ptCount val="1"/>
                <c:pt idx="0">
                  <c:v>Fatal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Sheet2!$A$6:$A$28</c:f>
              <c:strCache>
                <c:ptCount val="22"/>
                <c:pt idx="0">
                  <c:v>1999</c:v>
                </c:pt>
                <c:pt idx="1">
                  <c:v>2000</c:v>
                </c:pt>
                <c:pt idx="2">
                  <c:v>2001</c:v>
                </c:pt>
                <c:pt idx="3">
                  <c:v>2002</c:v>
                </c:pt>
                <c:pt idx="4">
                  <c:v>2003</c:v>
                </c:pt>
                <c:pt idx="5">
                  <c:v>2004</c:v>
                </c:pt>
                <c:pt idx="6">
                  <c:v>2005</c:v>
                </c:pt>
                <c:pt idx="7">
                  <c:v>2006</c:v>
                </c:pt>
                <c:pt idx="8">
                  <c:v>2007</c:v>
                </c:pt>
                <c:pt idx="9">
                  <c:v>2008</c:v>
                </c:pt>
                <c:pt idx="10">
                  <c:v>2009</c:v>
                </c:pt>
                <c:pt idx="11">
                  <c:v>2010</c:v>
                </c:pt>
                <c:pt idx="12">
                  <c:v>2011</c:v>
                </c:pt>
                <c:pt idx="13">
                  <c:v>2012</c:v>
                </c:pt>
                <c:pt idx="14">
                  <c:v>2013</c:v>
                </c:pt>
                <c:pt idx="15">
                  <c:v>2014</c:v>
                </c:pt>
                <c:pt idx="16">
                  <c:v>2015</c:v>
                </c:pt>
                <c:pt idx="17">
                  <c:v>2016</c:v>
                </c:pt>
                <c:pt idx="18">
                  <c:v>2017</c:v>
                </c:pt>
                <c:pt idx="19">
                  <c:v>2018</c:v>
                </c:pt>
                <c:pt idx="20">
                  <c:v>2019</c:v>
                </c:pt>
                <c:pt idx="21">
                  <c:v>2020</c:v>
                </c:pt>
              </c:strCache>
            </c:strRef>
          </c:cat>
          <c:val>
            <c:numRef>
              <c:f>Sheet2!$B$6:$B$28</c:f>
              <c:numCache>
                <c:formatCode>General</c:formatCode>
                <c:ptCount val="22"/>
                <c:pt idx="0">
                  <c:v>1600</c:v>
                </c:pt>
                <c:pt idx="1">
                  <c:v>1480</c:v>
                </c:pt>
                <c:pt idx="2">
                  <c:v>1584</c:v>
                </c:pt>
                <c:pt idx="3">
                  <c:v>1534</c:v>
                </c:pt>
                <c:pt idx="4">
                  <c:v>1524</c:v>
                </c:pt>
                <c:pt idx="5">
                  <c:v>1686</c:v>
                </c:pt>
                <c:pt idx="6">
                  <c:v>1854</c:v>
                </c:pt>
                <c:pt idx="7">
                  <c:v>1852</c:v>
                </c:pt>
                <c:pt idx="8">
                  <c:v>1640</c:v>
                </c:pt>
                <c:pt idx="9">
                  <c:v>1786</c:v>
                </c:pt>
                <c:pt idx="10">
                  <c:v>1570</c:v>
                </c:pt>
                <c:pt idx="11">
                  <c:v>1586</c:v>
                </c:pt>
                <c:pt idx="12">
                  <c:v>1746</c:v>
                </c:pt>
                <c:pt idx="13">
                  <c:v>1800</c:v>
                </c:pt>
                <c:pt idx="14">
                  <c:v>1850</c:v>
                </c:pt>
                <c:pt idx="15">
                  <c:v>1804</c:v>
                </c:pt>
                <c:pt idx="16">
                  <c:v>2026</c:v>
                </c:pt>
                <c:pt idx="17">
                  <c:v>2030</c:v>
                </c:pt>
                <c:pt idx="18">
                  <c:v>2048</c:v>
                </c:pt>
                <c:pt idx="19">
                  <c:v>2048</c:v>
                </c:pt>
                <c:pt idx="20">
                  <c:v>2178</c:v>
                </c:pt>
                <c:pt idx="21">
                  <c:v>2520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09D2-4B47-A10D-5253CB822E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058650655"/>
        <c:axId val="2058652735"/>
      </c:lineChart>
      <c:catAx>
        <c:axId val="2045781967"/>
        <c:scaling>
          <c:orientation val="minMax"/>
        </c:scaling>
        <c:delete val="0"/>
        <c:axPos val="b"/>
        <c:numFmt formatCode="#,##0.00" sourceLinked="0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5779471"/>
        <c:crosses val="autoZero"/>
        <c:auto val="1"/>
        <c:lblAlgn val="ctr"/>
        <c:lblOffset val="100"/>
        <c:tickLblSkip val="1"/>
        <c:noMultiLvlLbl val="0"/>
      </c:catAx>
      <c:valAx>
        <c:axId val="20457794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5781967"/>
        <c:crosses val="autoZero"/>
        <c:crossBetween val="between"/>
      </c:valAx>
      <c:valAx>
        <c:axId val="2058652735"/>
        <c:scaling>
          <c:orientation val="minMax"/>
        </c:scaling>
        <c:delete val="0"/>
        <c:axPos val="r"/>
        <c:numFmt formatCode="#,##0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58650655"/>
        <c:crosses val="max"/>
        <c:crossBetween val="between"/>
      </c:valAx>
      <c:catAx>
        <c:axId val="2058650655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2058652735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18/03/2023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injuryfacts.nsc.org/" TargetMode="External"/><Relationship Id="rId4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1296590" y="1388078"/>
            <a:ext cx="9571694" cy="813594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-318871" y="9402612"/>
            <a:ext cx="18925742" cy="1150106"/>
          </a:xfrm>
          <a:prstGeom prst="rect">
            <a:avLst/>
          </a:prstGeom>
          <a:solidFill>
            <a:srgbClr val="8CB561"/>
          </a:solidFill>
        </p:spPr>
      </p:sp>
      <p:grpSp>
        <p:nvGrpSpPr>
          <p:cNvPr id="4" name="Group 4"/>
          <p:cNvGrpSpPr/>
          <p:nvPr/>
        </p:nvGrpSpPr>
        <p:grpSpPr>
          <a:xfrm>
            <a:off x="1028699" y="1000125"/>
            <a:ext cx="10020301" cy="5005211"/>
            <a:chOff x="0" y="-38100"/>
            <a:chExt cx="13360402" cy="6673615"/>
          </a:xfrm>
        </p:grpSpPr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p:blipFill>
          <p:spPr>
            <a:xfrm>
              <a:off x="0" y="6282768"/>
              <a:ext cx="2612943" cy="352747"/>
            </a:xfrm>
            <a:prstGeom prst="rect">
              <a:avLst/>
            </a:prstGeom>
          </p:spPr>
        </p:pic>
        <p:sp>
          <p:nvSpPr>
            <p:cNvPr id="6" name="TextBox 6"/>
            <p:cNvSpPr txBox="1"/>
            <p:nvPr/>
          </p:nvSpPr>
          <p:spPr>
            <a:xfrm>
              <a:off x="1" y="-38100"/>
              <a:ext cx="11458503" cy="6824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60"/>
                </a:lnSpc>
              </a:pPr>
              <a:r>
                <a:rPr lang="en-US" sz="3200" spc="160">
                  <a:solidFill>
                    <a:srgbClr val="FAFBFB"/>
                  </a:solidFill>
                  <a:latin typeface="Poppins Medium Bold"/>
                </a:rPr>
                <a:t>McDowell EcoLabs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" y="1025119"/>
              <a:ext cx="13360401" cy="43413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12999"/>
                </a:lnSpc>
              </a:pPr>
              <a:r>
                <a:rPr lang="en-US" sz="9999" spc="-169" dirty="0">
                  <a:solidFill>
                    <a:srgbClr val="000000"/>
                  </a:solidFill>
                  <a:latin typeface="Poppins Bold Bold Italics"/>
                </a:rPr>
                <a:t>Champaign County Bike Crash</a:t>
              </a: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8700" y="8134074"/>
            <a:ext cx="8593878" cy="908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40"/>
              </a:lnSpc>
            </a:pPr>
            <a:r>
              <a:rPr lang="en-US" sz="2800" spc="392" dirty="0">
                <a:latin typeface="Poppins Light"/>
              </a:rPr>
              <a:t>Supanut Wanchai</a:t>
            </a:r>
          </a:p>
          <a:p>
            <a:pPr>
              <a:lnSpc>
                <a:spcPts val="3640"/>
              </a:lnSpc>
            </a:pPr>
            <a:r>
              <a:rPr lang="en-US" sz="2800" spc="392" dirty="0">
                <a:latin typeface="Poppins Light"/>
              </a:rPr>
              <a:t>wanchai2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28700" y="978694"/>
            <a:ext cx="9563100" cy="1346125"/>
            <a:chOff x="0" y="-66675"/>
            <a:chExt cx="12750801" cy="1794833"/>
          </a:xfrm>
        </p:grpSpPr>
        <p:sp>
          <p:nvSpPr>
            <p:cNvPr id="6" name="TextBox 6"/>
            <p:cNvSpPr txBox="1"/>
            <p:nvPr/>
          </p:nvSpPr>
          <p:spPr>
            <a:xfrm>
              <a:off x="0" y="-66675"/>
              <a:ext cx="12750801" cy="127111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7800"/>
                </a:lnSpc>
              </a:pPr>
              <a:r>
                <a:rPr lang="en-US" sz="6000" spc="60" dirty="0">
                  <a:solidFill>
                    <a:srgbClr val="000000"/>
                  </a:solidFill>
                  <a:latin typeface="Poppins Bold Bold Italics"/>
                </a:rPr>
                <a:t>Bike vs Pedestrian Crash Map</a:t>
              </a:r>
            </a:p>
          </p:txBody>
        </p:sp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1449226"/>
              <a:ext cx="2066165" cy="278932"/>
            </a:xfrm>
            <a:prstGeom prst="rect">
              <a:avLst/>
            </a:prstGeom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CC3B4A02-5DFC-936B-7EB2-A815F6A953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597" y="3493022"/>
            <a:ext cx="7649643" cy="47441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A05A9C-007A-84C0-CABE-7CCA7DCCA7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6760" y="3514062"/>
            <a:ext cx="7649643" cy="4753638"/>
          </a:xfrm>
          <a:prstGeom prst="rect">
            <a:avLst/>
          </a:prstGeom>
        </p:spPr>
      </p:pic>
      <p:sp>
        <p:nvSpPr>
          <p:cNvPr id="10" name="TextBox 4">
            <a:extLst>
              <a:ext uri="{FF2B5EF4-FFF2-40B4-BE49-F238E27FC236}">
                <a16:creationId xmlns:a16="http://schemas.microsoft.com/office/drawing/2014/main" id="{AEBD0031-7CB5-DC81-12FB-AA818FB5B67E}"/>
              </a:ext>
            </a:extLst>
          </p:cNvPr>
          <p:cNvSpPr txBox="1"/>
          <p:nvPr/>
        </p:nvSpPr>
        <p:spPr>
          <a:xfrm>
            <a:off x="3544775" y="2912044"/>
            <a:ext cx="2617492" cy="608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40"/>
              </a:lnSpc>
            </a:pPr>
            <a:r>
              <a:rPr lang="en-US" sz="3800" spc="380" dirty="0">
                <a:latin typeface="Poppins Bold Italics"/>
              </a:rPr>
              <a:t>Bike Crash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A18DDC8A-F541-8A14-2DD8-2E81C74D693A}"/>
              </a:ext>
            </a:extLst>
          </p:cNvPr>
          <p:cNvSpPr txBox="1"/>
          <p:nvPr/>
        </p:nvSpPr>
        <p:spPr>
          <a:xfrm>
            <a:off x="11204581" y="2900779"/>
            <a:ext cx="4138079" cy="599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40"/>
              </a:lnSpc>
            </a:pPr>
            <a:r>
              <a:rPr lang="en-US" sz="3800" spc="380" dirty="0">
                <a:latin typeface="Poppins Bold Italics"/>
              </a:rPr>
              <a:t>Pedestrian Crash</a:t>
            </a:r>
          </a:p>
        </p:txBody>
      </p:sp>
    </p:spTree>
    <p:extLst>
      <p:ext uri="{BB962C8B-B14F-4D97-AF65-F5344CB8AC3E}">
        <p14:creationId xmlns:p14="http://schemas.microsoft.com/office/powerpoint/2010/main" val="708220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/>
          <p:cNvSpPr/>
          <p:nvPr/>
        </p:nvSpPr>
        <p:spPr>
          <a:xfrm>
            <a:off x="-204992" y="-322658"/>
            <a:ext cx="18697984" cy="2820335"/>
          </a:xfrm>
          <a:prstGeom prst="rect">
            <a:avLst/>
          </a:prstGeom>
          <a:solidFill>
            <a:srgbClr val="8CB561"/>
          </a:solidFill>
        </p:spPr>
      </p:sp>
      <p:sp>
        <p:nvSpPr>
          <p:cNvPr id="7" name="TextBox 7"/>
          <p:cNvSpPr txBox="1"/>
          <p:nvPr/>
        </p:nvSpPr>
        <p:spPr>
          <a:xfrm>
            <a:off x="1114425" y="802644"/>
            <a:ext cx="13820775" cy="18133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55" dirty="0">
                <a:solidFill>
                  <a:srgbClr val="222321"/>
                </a:solidFill>
                <a:latin typeface="Poppins Medium"/>
              </a:rPr>
              <a:t>Pedestrian Contingency Table &amp; Odds Ratio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4472100" y="546692"/>
            <a:ext cx="2701475" cy="2296254"/>
          </a:xfrm>
          <a:prstGeom prst="rect">
            <a:avLst/>
          </a:prstGeom>
        </p:spPr>
      </p:pic>
      <p:graphicFrame>
        <p:nvGraphicFramePr>
          <p:cNvPr id="9" name="Table 2">
            <a:extLst>
              <a:ext uri="{FF2B5EF4-FFF2-40B4-BE49-F238E27FC236}">
                <a16:creationId xmlns:a16="http://schemas.microsoft.com/office/drawing/2014/main" id="{828D2AAB-88DD-BC12-307F-99AFEEEAF9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9288585"/>
              </p:ext>
            </p:extLst>
          </p:nvPr>
        </p:nvGraphicFramePr>
        <p:xfrm>
          <a:off x="3733800" y="346710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[0.55, 1.27]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A8B2384-E87F-1128-BF18-0831AFAFD20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8894020"/>
              </p:ext>
            </p:extLst>
          </p:nvPr>
        </p:nvGraphicFramePr>
        <p:xfrm>
          <a:off x="3733800" y="560070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1.58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[1.07, 2.35]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  <p:graphicFrame>
        <p:nvGraphicFramePr>
          <p:cNvPr id="11" name="Table 2">
            <a:extLst>
              <a:ext uri="{FF2B5EF4-FFF2-40B4-BE49-F238E27FC236}">
                <a16:creationId xmlns:a16="http://schemas.microsoft.com/office/drawing/2014/main" id="{4940053F-7075-0B06-54C6-FA4362DA95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738559"/>
              </p:ext>
            </p:extLst>
          </p:nvPr>
        </p:nvGraphicFramePr>
        <p:xfrm>
          <a:off x="9525000" y="346710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Traffic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[0.94, 1.75]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  <p:graphicFrame>
        <p:nvGraphicFramePr>
          <p:cNvPr id="12" name="Table 2">
            <a:extLst>
              <a:ext uri="{FF2B5EF4-FFF2-40B4-BE49-F238E27FC236}">
                <a16:creationId xmlns:a16="http://schemas.microsoft.com/office/drawing/2014/main" id="{D83A19C5-9916-83CB-FD0F-E280CBA4AA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9447658"/>
              </p:ext>
            </p:extLst>
          </p:nvPr>
        </p:nvGraphicFramePr>
        <p:xfrm>
          <a:off x="3733800" y="756412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Road Surface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[0.76, 1.62]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  <p:graphicFrame>
        <p:nvGraphicFramePr>
          <p:cNvPr id="13" name="Table 2">
            <a:extLst>
              <a:ext uri="{FF2B5EF4-FFF2-40B4-BE49-F238E27FC236}">
                <a16:creationId xmlns:a16="http://schemas.microsoft.com/office/drawing/2014/main" id="{5D5D4FEF-7714-5C25-5879-24261D601F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124063"/>
              </p:ext>
            </p:extLst>
          </p:nvPr>
        </p:nvGraphicFramePr>
        <p:xfrm>
          <a:off x="9525000" y="560070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Unincorporated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City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[0.61, 2.35]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08827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9999"/>
          </a:blip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28700" y="1028700"/>
            <a:ext cx="7765575" cy="8229600"/>
          </a:xfrm>
          <a:prstGeom prst="rect">
            <a:avLst/>
          </a:prstGeom>
          <a:solidFill>
            <a:srgbClr val="8CB561"/>
          </a:solidFill>
        </p:spPr>
      </p:sp>
      <p:sp>
        <p:nvSpPr>
          <p:cNvPr id="4" name="TextBox 4"/>
          <p:cNvSpPr txBox="1"/>
          <p:nvPr/>
        </p:nvSpPr>
        <p:spPr>
          <a:xfrm>
            <a:off x="1554052" y="1480549"/>
            <a:ext cx="6714871" cy="60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40"/>
              </a:lnSpc>
            </a:pPr>
            <a:r>
              <a:rPr lang="en-US" sz="3800" spc="380" dirty="0">
                <a:solidFill>
                  <a:srgbClr val="FAFBFB"/>
                </a:solidFill>
                <a:latin typeface="Poppins Bold Italics"/>
              </a:rPr>
              <a:t>Summary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554052" y="2604816"/>
            <a:ext cx="6714871" cy="37361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2800" spc="28" dirty="0">
                <a:solidFill>
                  <a:srgbClr val="FAFBFB"/>
                </a:solidFill>
                <a:latin typeface="Poppins Light"/>
              </a:rPr>
              <a:t>Severe bike crash statistically happened more frequently in unincorporated area.</a:t>
            </a:r>
          </a:p>
          <a:p>
            <a:pPr marL="457200" indent="-457200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2800" spc="28" dirty="0">
                <a:solidFill>
                  <a:srgbClr val="FAFBFB"/>
                </a:solidFill>
                <a:latin typeface="Poppins Light"/>
              </a:rPr>
              <a:t>Light condition is statistically significant for pedestrian crash severity, so avoid walking in dark area.</a:t>
            </a:r>
          </a:p>
        </p:txBody>
      </p:sp>
      <p:sp>
        <p:nvSpPr>
          <p:cNvPr id="9" name="TextBox 4">
            <a:extLst>
              <a:ext uri="{FF2B5EF4-FFF2-40B4-BE49-F238E27FC236}">
                <a16:creationId xmlns:a16="http://schemas.microsoft.com/office/drawing/2014/main" id="{01F4B500-D1BB-0693-D5B1-0A3275A7AED7}"/>
              </a:ext>
            </a:extLst>
          </p:cNvPr>
          <p:cNvSpPr txBox="1"/>
          <p:nvPr/>
        </p:nvSpPr>
        <p:spPr>
          <a:xfrm>
            <a:off x="9822975" y="1480548"/>
            <a:ext cx="6714871" cy="60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40"/>
              </a:lnSpc>
            </a:pPr>
            <a:r>
              <a:rPr lang="en-US" sz="3800" spc="380" dirty="0">
                <a:latin typeface="Poppins Bold Italics"/>
              </a:rPr>
              <a:t>What’s</a:t>
            </a:r>
            <a:r>
              <a:rPr lang="en-US" sz="3800" spc="380" dirty="0">
                <a:solidFill>
                  <a:srgbClr val="FF0000"/>
                </a:solidFill>
                <a:latin typeface="Poppins Bold Italics"/>
              </a:rPr>
              <a:t> </a:t>
            </a:r>
            <a:r>
              <a:rPr lang="en-US" sz="3800" spc="380" dirty="0">
                <a:latin typeface="Poppins Bold Italics"/>
              </a:rPr>
              <a:t>next?</a:t>
            </a:r>
          </a:p>
        </p:txBody>
      </p:sp>
      <p:sp>
        <p:nvSpPr>
          <p:cNvPr id="10" name="TextBox 8">
            <a:extLst>
              <a:ext uri="{FF2B5EF4-FFF2-40B4-BE49-F238E27FC236}">
                <a16:creationId xmlns:a16="http://schemas.microsoft.com/office/drawing/2014/main" id="{6DB8105C-34EB-E325-4300-AE43A0E61786}"/>
              </a:ext>
            </a:extLst>
          </p:cNvPr>
          <p:cNvSpPr txBox="1"/>
          <p:nvPr/>
        </p:nvSpPr>
        <p:spPr>
          <a:xfrm>
            <a:off x="9677400" y="2604816"/>
            <a:ext cx="6714871" cy="2120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2800" spc="28" dirty="0">
                <a:latin typeface="Poppins Light"/>
              </a:rPr>
              <a:t>Where is the safest area to go cycling?</a:t>
            </a:r>
          </a:p>
          <a:p>
            <a:pPr marL="457200" indent="-457200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2800" spc="28" dirty="0">
                <a:latin typeface="Poppins Light"/>
              </a:rPr>
              <a:t>Does traffic crime affect crash severity?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19999"/>
          </a:blip>
          <a:srcRect t="7865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>
            <a:off x="1028700" y="1028700"/>
            <a:ext cx="7765575" cy="8229600"/>
          </a:xfrm>
          <a:prstGeom prst="rect">
            <a:avLst/>
          </a:prstGeom>
          <a:solidFill>
            <a:srgbClr val="8CB561"/>
          </a:solidFill>
        </p:spPr>
      </p:sp>
      <p:sp>
        <p:nvSpPr>
          <p:cNvPr id="4" name="TextBox 4"/>
          <p:cNvSpPr txBox="1"/>
          <p:nvPr/>
        </p:nvSpPr>
        <p:spPr>
          <a:xfrm>
            <a:off x="1554052" y="1480549"/>
            <a:ext cx="6714871" cy="6089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40"/>
              </a:lnSpc>
            </a:pPr>
            <a:r>
              <a:rPr lang="en-US" sz="3800" spc="380" dirty="0">
                <a:solidFill>
                  <a:srgbClr val="FAFBFB"/>
                </a:solidFill>
                <a:latin typeface="Poppins Bold Italics"/>
              </a:rPr>
              <a:t>Thank you for listening</a:t>
            </a:r>
          </a:p>
        </p:txBody>
      </p:sp>
    </p:spTree>
    <p:extLst>
      <p:ext uri="{BB962C8B-B14F-4D97-AF65-F5344CB8AC3E}">
        <p14:creationId xmlns:p14="http://schemas.microsoft.com/office/powerpoint/2010/main" val="3261018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4425" y="6477000"/>
            <a:ext cx="7867650" cy="2781300"/>
          </a:xfrm>
          <a:prstGeom prst="rect">
            <a:avLst/>
          </a:prstGeom>
          <a:solidFill>
            <a:srgbClr val="FAFBFB"/>
          </a:solidFill>
        </p:spPr>
      </p:sp>
      <p:sp>
        <p:nvSpPr>
          <p:cNvPr id="3" name="AutoShape 3"/>
          <p:cNvSpPr/>
          <p:nvPr/>
        </p:nvSpPr>
        <p:spPr>
          <a:xfrm>
            <a:off x="9305925" y="6477000"/>
            <a:ext cx="7867650" cy="2781300"/>
          </a:xfrm>
          <a:prstGeom prst="rect">
            <a:avLst/>
          </a:prstGeom>
          <a:solidFill>
            <a:srgbClr val="FAFBFB"/>
          </a:solidFill>
        </p:spPr>
      </p:sp>
      <p:sp>
        <p:nvSpPr>
          <p:cNvPr id="4" name="AutoShape 4"/>
          <p:cNvSpPr/>
          <p:nvPr/>
        </p:nvSpPr>
        <p:spPr>
          <a:xfrm>
            <a:off x="1114425" y="3390900"/>
            <a:ext cx="7867650" cy="2781300"/>
          </a:xfrm>
          <a:prstGeom prst="rect">
            <a:avLst/>
          </a:prstGeom>
          <a:solidFill>
            <a:srgbClr val="FAFBFB"/>
          </a:solidFill>
        </p:spPr>
      </p:sp>
      <p:sp>
        <p:nvSpPr>
          <p:cNvPr id="6" name="AutoShape 6"/>
          <p:cNvSpPr/>
          <p:nvPr/>
        </p:nvSpPr>
        <p:spPr>
          <a:xfrm>
            <a:off x="-204992" y="-322658"/>
            <a:ext cx="18697984" cy="2820335"/>
          </a:xfrm>
          <a:prstGeom prst="rect">
            <a:avLst/>
          </a:prstGeom>
          <a:solidFill>
            <a:srgbClr val="8CB561"/>
          </a:solidFill>
        </p:spPr>
      </p:sp>
      <p:sp>
        <p:nvSpPr>
          <p:cNvPr id="7" name="TextBox 7"/>
          <p:cNvSpPr txBox="1"/>
          <p:nvPr/>
        </p:nvSpPr>
        <p:spPr>
          <a:xfrm>
            <a:off x="1114425" y="802644"/>
            <a:ext cx="12753975" cy="889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55" dirty="0">
                <a:solidFill>
                  <a:srgbClr val="222321"/>
                </a:solidFill>
                <a:latin typeface="Poppins Medium"/>
              </a:rPr>
              <a:t>Outline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480776" y="3728976"/>
            <a:ext cx="11092224" cy="22570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420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rgbClr val="222321"/>
                </a:solidFill>
                <a:latin typeface="Poppins Light Bold"/>
              </a:rPr>
              <a:t>Motivation &amp; Introduction</a:t>
            </a:r>
          </a:p>
          <a:p>
            <a:pPr marL="457200" indent="-457200">
              <a:lnSpc>
                <a:spcPts val="4420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rgbClr val="222321"/>
                </a:solidFill>
                <a:latin typeface="Poppins Light Bold"/>
              </a:rPr>
              <a:t>Data Pre-processing</a:t>
            </a:r>
          </a:p>
          <a:p>
            <a:pPr marL="457200" indent="-457200">
              <a:lnSpc>
                <a:spcPts val="4420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rgbClr val="222321"/>
                </a:solidFill>
                <a:latin typeface="Poppins Light Bold"/>
              </a:rPr>
              <a:t>Data Analysis &amp; Hypothesis Testing</a:t>
            </a:r>
          </a:p>
          <a:p>
            <a:pPr marL="457200" indent="-457200">
              <a:lnSpc>
                <a:spcPts val="4420"/>
              </a:lnSpc>
              <a:buFont typeface="Arial" panose="020B0604020202020204" pitchFamily="34" charset="0"/>
              <a:buChar char="•"/>
            </a:pPr>
            <a:r>
              <a:rPr lang="en-US" sz="3400" spc="340" dirty="0">
                <a:solidFill>
                  <a:srgbClr val="222321"/>
                </a:solidFill>
                <a:latin typeface="Poppins Light Bold"/>
              </a:rPr>
              <a:t>Conclusion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4472100" y="546692"/>
            <a:ext cx="2701475" cy="229625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14400" y="548640"/>
            <a:ext cx="8176319" cy="964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6000" spc="60" dirty="0">
                <a:solidFill>
                  <a:srgbClr val="222321"/>
                </a:solidFill>
                <a:latin typeface="Poppins Bold Bold Italics"/>
              </a:rPr>
              <a:t>Motivation</a:t>
            </a:r>
          </a:p>
        </p:txBody>
      </p:sp>
      <p:sp>
        <p:nvSpPr>
          <p:cNvPr id="6" name="AutoShape 6"/>
          <p:cNvSpPr/>
          <p:nvPr/>
        </p:nvSpPr>
        <p:spPr>
          <a:xfrm>
            <a:off x="13194800" y="-413771"/>
            <a:ext cx="5374111" cy="11323320"/>
          </a:xfrm>
          <a:prstGeom prst="rect">
            <a:avLst/>
          </a:prstGeom>
          <a:solidFill>
            <a:srgbClr val="8CB561"/>
          </a:solidFill>
        </p:spPr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A21E28-13F2-A434-2E56-DF3C2DCB81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2200" y="2324100"/>
            <a:ext cx="7162800" cy="5372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78B0F7A-7DD6-FA19-B977-7BC7AD775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096" y="2324100"/>
            <a:ext cx="7162800" cy="53721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14400" y="548640"/>
            <a:ext cx="8176319" cy="964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6000" spc="60" dirty="0">
                <a:solidFill>
                  <a:srgbClr val="222321"/>
                </a:solidFill>
                <a:latin typeface="Poppins Bold Bold Italics"/>
              </a:rPr>
              <a:t>National Bike Crash</a:t>
            </a:r>
          </a:p>
        </p:txBody>
      </p:sp>
      <p:sp>
        <p:nvSpPr>
          <p:cNvPr id="6" name="AutoShape 6"/>
          <p:cNvSpPr/>
          <p:nvPr/>
        </p:nvSpPr>
        <p:spPr>
          <a:xfrm>
            <a:off x="13194800" y="-413771"/>
            <a:ext cx="5374111" cy="11323320"/>
          </a:xfrm>
          <a:prstGeom prst="rect">
            <a:avLst/>
          </a:prstGeom>
          <a:solidFill>
            <a:srgbClr val="8CB561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254808" y="6704482"/>
            <a:ext cx="3004492" cy="2553818"/>
          </a:xfrm>
          <a:prstGeom prst="rect">
            <a:avLst/>
          </a:prstGeom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582BFAE6-5AAA-8CE9-1F34-557E7A45344B}"/>
              </a:ext>
            </a:extLst>
          </p:cNvPr>
          <p:cNvSpPr txBox="1"/>
          <p:nvPr/>
        </p:nvSpPr>
        <p:spPr>
          <a:xfrm>
            <a:off x="1028700" y="8156645"/>
            <a:ext cx="8176321" cy="1581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2800" spc="28" dirty="0">
                <a:solidFill>
                  <a:srgbClr val="000000"/>
                </a:solidFill>
                <a:latin typeface="Poppins Light"/>
              </a:rPr>
              <a:t>Overall, decline in Bike accident</a:t>
            </a:r>
          </a:p>
          <a:p>
            <a:pPr marL="457200" indent="-457200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2800" spc="28" dirty="0">
                <a:solidFill>
                  <a:srgbClr val="000000"/>
                </a:solidFill>
                <a:latin typeface="Poppins Light"/>
              </a:rPr>
              <a:t>Significant increase in Fatal Accident</a:t>
            </a:r>
          </a:p>
          <a:p>
            <a:pPr>
              <a:lnSpc>
                <a:spcPts val="4200"/>
              </a:lnSpc>
            </a:pPr>
            <a:endParaRPr lang="en-US" sz="2800" spc="28" dirty="0">
              <a:solidFill>
                <a:srgbClr val="000000"/>
              </a:solidFill>
              <a:latin typeface="Poppins Light"/>
            </a:endParaRPr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9E6C06C4-D66E-713E-271D-91CA825C50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1620730"/>
              </p:ext>
            </p:extLst>
          </p:nvPr>
        </p:nvGraphicFramePr>
        <p:xfrm>
          <a:off x="914400" y="2171700"/>
          <a:ext cx="9615411" cy="5638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TextBox 4">
            <a:extLst>
              <a:ext uri="{FF2B5EF4-FFF2-40B4-BE49-F238E27FC236}">
                <a16:creationId xmlns:a16="http://schemas.microsoft.com/office/drawing/2014/main" id="{83DBC213-F718-B0AC-BFAB-59E729E04AAA}"/>
              </a:ext>
            </a:extLst>
          </p:cNvPr>
          <p:cNvSpPr txBox="1"/>
          <p:nvPr/>
        </p:nvSpPr>
        <p:spPr>
          <a:xfrm>
            <a:off x="11506200" y="9583916"/>
            <a:ext cx="6079654" cy="100001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</a:pPr>
            <a:r>
              <a:rPr lang="en-US" sz="1600" spc="28" dirty="0">
                <a:solidFill>
                  <a:srgbClr val="000000"/>
                </a:solidFill>
                <a:latin typeface="Poppins Light"/>
              </a:rPr>
              <a:t>Source: National Safety Council </a:t>
            </a:r>
            <a:r>
              <a:rPr lang="en-US" sz="1600" spc="28" dirty="0">
                <a:solidFill>
                  <a:srgbClr val="000000"/>
                </a:solidFill>
                <a:latin typeface="Poppins Ligh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https://injuryfacts.nsc.org/</a:t>
            </a:r>
            <a:endParaRPr lang="en-US" sz="1600" spc="28" dirty="0">
              <a:solidFill>
                <a:srgbClr val="000000"/>
              </a:solidFill>
              <a:latin typeface="Poppins Light"/>
            </a:endParaRPr>
          </a:p>
          <a:p>
            <a:pPr>
              <a:lnSpc>
                <a:spcPts val="4200"/>
              </a:lnSpc>
            </a:pPr>
            <a:endParaRPr lang="en-US" sz="1600" spc="28" dirty="0">
              <a:solidFill>
                <a:srgbClr val="000000"/>
              </a:solidFill>
              <a:latin typeface="Poppins Light"/>
            </a:endParaRPr>
          </a:p>
        </p:txBody>
      </p:sp>
    </p:spTree>
    <p:extLst>
      <p:ext uri="{BB962C8B-B14F-4D97-AF65-F5344CB8AC3E}">
        <p14:creationId xmlns:p14="http://schemas.microsoft.com/office/powerpoint/2010/main" val="1795940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14400" y="548640"/>
            <a:ext cx="8176319" cy="9644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6000" spc="60" dirty="0">
                <a:solidFill>
                  <a:srgbClr val="222321"/>
                </a:solidFill>
                <a:latin typeface="Poppins Bold Bold Italics"/>
              </a:rPr>
              <a:t>Champaign Bike Crash</a:t>
            </a:r>
          </a:p>
        </p:txBody>
      </p:sp>
      <p:sp>
        <p:nvSpPr>
          <p:cNvPr id="6" name="AutoShape 6"/>
          <p:cNvSpPr/>
          <p:nvPr/>
        </p:nvSpPr>
        <p:spPr>
          <a:xfrm>
            <a:off x="13194800" y="-413771"/>
            <a:ext cx="5374111" cy="11323320"/>
          </a:xfrm>
          <a:prstGeom prst="rect">
            <a:avLst/>
          </a:prstGeom>
          <a:solidFill>
            <a:srgbClr val="8CB561"/>
          </a:solidFill>
        </p:spPr>
      </p:sp>
      <p:pic>
        <p:nvPicPr>
          <p:cNvPr id="7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4254808" y="6704482"/>
            <a:ext cx="3004492" cy="2553818"/>
          </a:xfrm>
          <a:prstGeom prst="rect">
            <a:avLst/>
          </a:prstGeom>
        </p:spPr>
      </p:pic>
      <p:sp>
        <p:nvSpPr>
          <p:cNvPr id="9" name="TextBox 4">
            <a:extLst>
              <a:ext uri="{FF2B5EF4-FFF2-40B4-BE49-F238E27FC236}">
                <a16:creationId xmlns:a16="http://schemas.microsoft.com/office/drawing/2014/main" id="{582BFAE6-5AAA-8CE9-1F34-557E7A45344B}"/>
              </a:ext>
            </a:extLst>
          </p:cNvPr>
          <p:cNvSpPr txBox="1"/>
          <p:nvPr/>
        </p:nvSpPr>
        <p:spPr>
          <a:xfrm>
            <a:off x="1049481" y="7335297"/>
            <a:ext cx="8534399" cy="1043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57200" indent="-457200">
              <a:lnSpc>
                <a:spcPts val="4200"/>
              </a:lnSpc>
              <a:buFont typeface="Arial" panose="020B0604020202020204" pitchFamily="34" charset="0"/>
              <a:buChar char="•"/>
            </a:pPr>
            <a:r>
              <a:rPr lang="en-US" sz="2800" spc="28" dirty="0">
                <a:solidFill>
                  <a:srgbClr val="000000"/>
                </a:solidFill>
                <a:latin typeface="Poppins Light"/>
              </a:rPr>
              <a:t>Severe injure and Fatal likely to increase</a:t>
            </a:r>
          </a:p>
          <a:p>
            <a:pPr>
              <a:lnSpc>
                <a:spcPts val="4200"/>
              </a:lnSpc>
            </a:pPr>
            <a:endParaRPr lang="en-US" sz="2800" spc="28" dirty="0">
              <a:solidFill>
                <a:srgbClr val="000000"/>
              </a:solidFill>
              <a:latin typeface="Poppins Light"/>
            </a:endParaRPr>
          </a:p>
        </p:txBody>
      </p:sp>
      <p:pic>
        <p:nvPicPr>
          <p:cNvPr id="8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49D42F9D-153C-80BE-ED3B-C8CAD8A9307B}"/>
              </a:ext>
            </a:extLst>
          </p:cNvPr>
          <p:cNvPicPr>
            <a:picLocks noGrp="1"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796" y="2400300"/>
            <a:ext cx="8991599" cy="3337265"/>
          </a:xfrm>
          <a:prstGeom prst="rect">
            <a:avLst/>
          </a:prstGeom>
        </p:spPr>
      </p:pic>
      <p:sp>
        <p:nvSpPr>
          <p:cNvPr id="13" name="TextBox 7">
            <a:extLst>
              <a:ext uri="{FF2B5EF4-FFF2-40B4-BE49-F238E27FC236}">
                <a16:creationId xmlns:a16="http://schemas.microsoft.com/office/drawing/2014/main" id="{9DE4C9CA-CB63-5B8D-E6C1-9664E39663ED}"/>
              </a:ext>
            </a:extLst>
          </p:cNvPr>
          <p:cNvSpPr txBox="1"/>
          <p:nvPr/>
        </p:nvSpPr>
        <p:spPr>
          <a:xfrm>
            <a:off x="660620" y="8291336"/>
            <a:ext cx="12753975" cy="889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55" dirty="0">
                <a:solidFill>
                  <a:srgbClr val="222321"/>
                </a:solidFill>
                <a:latin typeface="Poppins Medium"/>
              </a:rPr>
              <a:t>What lead to </a:t>
            </a:r>
            <a:r>
              <a:rPr lang="en-US" sz="5500" spc="55" dirty="0">
                <a:solidFill>
                  <a:srgbClr val="FF0000"/>
                </a:solidFill>
                <a:latin typeface="Poppins Medium"/>
              </a:rPr>
              <a:t>severe bike crash</a:t>
            </a:r>
            <a:r>
              <a:rPr lang="en-US" sz="5500" spc="55" dirty="0">
                <a:solidFill>
                  <a:srgbClr val="222321"/>
                </a:solidFill>
                <a:latin typeface="Poppins Medium"/>
              </a:rPr>
              <a:t>?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A99E0B73-D5C7-EB8E-87C1-277E5063BA6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99" y="1883007"/>
            <a:ext cx="8061956" cy="497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279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114425" y="6477000"/>
            <a:ext cx="7867650" cy="2781300"/>
          </a:xfrm>
          <a:prstGeom prst="rect">
            <a:avLst/>
          </a:prstGeom>
          <a:solidFill>
            <a:srgbClr val="FAFBFB"/>
          </a:solidFill>
        </p:spPr>
      </p:sp>
      <p:sp>
        <p:nvSpPr>
          <p:cNvPr id="4" name="AutoShape 4"/>
          <p:cNvSpPr/>
          <p:nvPr/>
        </p:nvSpPr>
        <p:spPr>
          <a:xfrm>
            <a:off x="1114425" y="3390900"/>
            <a:ext cx="7867650" cy="2781300"/>
          </a:xfrm>
          <a:prstGeom prst="rect">
            <a:avLst/>
          </a:prstGeom>
          <a:solidFill>
            <a:srgbClr val="FAFBFB"/>
          </a:solidFill>
        </p:spPr>
      </p:sp>
      <p:sp>
        <p:nvSpPr>
          <p:cNvPr id="5" name="AutoShape 5"/>
          <p:cNvSpPr/>
          <p:nvPr/>
        </p:nvSpPr>
        <p:spPr>
          <a:xfrm>
            <a:off x="9305925" y="3390900"/>
            <a:ext cx="7867650" cy="5867400"/>
          </a:xfrm>
          <a:prstGeom prst="rect">
            <a:avLst/>
          </a:prstGeom>
          <a:solidFill>
            <a:srgbClr val="FAFBFB"/>
          </a:solidFill>
        </p:spPr>
      </p:sp>
      <p:sp>
        <p:nvSpPr>
          <p:cNvPr id="6" name="AutoShape 6"/>
          <p:cNvSpPr/>
          <p:nvPr/>
        </p:nvSpPr>
        <p:spPr>
          <a:xfrm>
            <a:off x="-204992" y="-322658"/>
            <a:ext cx="18697984" cy="2820335"/>
          </a:xfrm>
          <a:prstGeom prst="rect">
            <a:avLst/>
          </a:prstGeom>
          <a:solidFill>
            <a:srgbClr val="8CB561"/>
          </a:solidFill>
        </p:spPr>
      </p:sp>
      <p:sp>
        <p:nvSpPr>
          <p:cNvPr id="7" name="TextBox 7"/>
          <p:cNvSpPr txBox="1"/>
          <p:nvPr/>
        </p:nvSpPr>
        <p:spPr>
          <a:xfrm>
            <a:off x="1114425" y="802644"/>
            <a:ext cx="12753975" cy="889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55" dirty="0">
                <a:solidFill>
                  <a:srgbClr val="222321"/>
                </a:solidFill>
                <a:latin typeface="Poppins Medium"/>
              </a:rPr>
              <a:t>Data Preprocessing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480776" y="3728976"/>
            <a:ext cx="7206024" cy="1639696"/>
            <a:chOff x="0" y="-38100"/>
            <a:chExt cx="9608032" cy="2186261"/>
          </a:xfrm>
        </p:grpSpPr>
        <p:sp>
          <p:nvSpPr>
            <p:cNvPr id="9" name="TextBox 9"/>
            <p:cNvSpPr txBox="1"/>
            <p:nvPr/>
          </p:nvSpPr>
          <p:spPr>
            <a:xfrm>
              <a:off x="0" y="-38100"/>
              <a:ext cx="9383371" cy="7523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340" dirty="0">
                  <a:solidFill>
                    <a:srgbClr val="222321"/>
                  </a:solidFill>
                  <a:latin typeface="Poppins Light Bold"/>
                </a:rPr>
                <a:t>Bike Data from 1999-2020 </a:t>
              </a:r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856697"/>
              <a:ext cx="9608032" cy="12914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911 rows --exclude before 2005 -&gt; 896 rows</a:t>
              </a:r>
            </a:p>
            <a:p>
              <a:pPr>
                <a:lnSpc>
                  <a:spcPts val="3900"/>
                </a:lnSpc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-- exclude Unknown -&gt; 833 rows</a:t>
              </a:r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9720986" y="3728976"/>
            <a:ext cx="7037528" cy="3640244"/>
            <a:chOff x="0" y="-38100"/>
            <a:chExt cx="9383371" cy="4853660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38100"/>
              <a:ext cx="9383371" cy="75234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3400" spc="340" dirty="0">
                  <a:solidFill>
                    <a:srgbClr val="222321"/>
                  </a:solidFill>
                  <a:latin typeface="Poppins Light Bold"/>
                </a:rPr>
                <a:t>Highlight Variables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856698"/>
              <a:ext cx="9383371" cy="39588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457200" indent="-457200">
                <a:lnSpc>
                  <a:spcPts val="3900"/>
                </a:lnSpc>
                <a:buFont typeface="Arial" panose="020B0604020202020204" pitchFamily="34" charset="0"/>
                <a:buChar char="•"/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Severity</a:t>
              </a:r>
            </a:p>
            <a:p>
              <a:pPr marL="457200" indent="-457200">
                <a:lnSpc>
                  <a:spcPts val="3900"/>
                </a:lnSpc>
                <a:buFont typeface="Arial" panose="020B0604020202020204" pitchFamily="34" charset="0"/>
                <a:buChar char="•"/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Weather</a:t>
              </a:r>
            </a:p>
            <a:p>
              <a:pPr marL="457200" indent="-457200">
                <a:lnSpc>
                  <a:spcPts val="3900"/>
                </a:lnSpc>
                <a:buFont typeface="Arial" panose="020B0604020202020204" pitchFamily="34" charset="0"/>
                <a:buChar char="•"/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Light</a:t>
              </a:r>
            </a:p>
            <a:p>
              <a:pPr marL="457200" indent="-457200">
                <a:lnSpc>
                  <a:spcPts val="3900"/>
                </a:lnSpc>
                <a:buFont typeface="Arial" panose="020B0604020202020204" pitchFamily="34" charset="0"/>
                <a:buChar char="•"/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Road Surface</a:t>
              </a:r>
            </a:p>
            <a:p>
              <a:pPr marL="457200" indent="-457200">
                <a:lnSpc>
                  <a:spcPts val="3900"/>
                </a:lnSpc>
                <a:buFont typeface="Arial" panose="020B0604020202020204" pitchFamily="34" charset="0"/>
                <a:buChar char="•"/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Traffic Control</a:t>
              </a:r>
            </a:p>
            <a:p>
              <a:pPr marL="457200" indent="-457200">
                <a:lnSpc>
                  <a:spcPts val="3900"/>
                </a:lnSpc>
                <a:buFont typeface="Arial" panose="020B0604020202020204" pitchFamily="34" charset="0"/>
                <a:buChar char="•"/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City</a:t>
              </a: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1480776" y="6804417"/>
            <a:ext cx="7358424" cy="1639696"/>
            <a:chOff x="0" y="-38100"/>
            <a:chExt cx="9811232" cy="2186261"/>
          </a:xfrm>
        </p:grpSpPr>
        <p:sp>
          <p:nvSpPr>
            <p:cNvPr id="18" name="TextBox 18"/>
            <p:cNvSpPr txBox="1"/>
            <p:nvPr/>
          </p:nvSpPr>
          <p:spPr>
            <a:xfrm>
              <a:off x="0" y="-38100"/>
              <a:ext cx="9383371" cy="70788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20"/>
                </a:lnSpc>
              </a:pPr>
              <a:r>
                <a:rPr lang="en-US" sz="2800" spc="340" dirty="0">
                  <a:solidFill>
                    <a:srgbClr val="222321"/>
                  </a:solidFill>
                  <a:latin typeface="Poppins Light Bold"/>
                </a:rPr>
                <a:t>Pedestrian Data from 1999-2020 </a:t>
              </a:r>
            </a:p>
          </p:txBody>
        </p:sp>
        <p:sp>
          <p:nvSpPr>
            <p:cNvPr id="19" name="TextBox 19"/>
            <p:cNvSpPr txBox="1"/>
            <p:nvPr/>
          </p:nvSpPr>
          <p:spPr>
            <a:xfrm>
              <a:off x="0" y="856697"/>
              <a:ext cx="9811232" cy="1291464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3900"/>
                </a:lnSpc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825 rows --exclude before 2005 -&gt; 799 rows</a:t>
              </a:r>
            </a:p>
            <a:p>
              <a:pPr>
                <a:lnSpc>
                  <a:spcPts val="3900"/>
                </a:lnSpc>
              </a:pPr>
              <a:r>
                <a:rPr lang="en-US" sz="2600" spc="26" dirty="0">
                  <a:solidFill>
                    <a:srgbClr val="222321"/>
                  </a:solidFill>
                  <a:latin typeface="Poppins Light"/>
                </a:rPr>
                <a:t>-- exclude Unknown -&gt; 743 rows</a:t>
              </a:r>
            </a:p>
          </p:txBody>
        </p:sp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4472100" y="546692"/>
            <a:ext cx="2701475" cy="2296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567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/>
          <p:cNvSpPr/>
          <p:nvPr/>
        </p:nvSpPr>
        <p:spPr>
          <a:xfrm>
            <a:off x="-204992" y="-322658"/>
            <a:ext cx="18697984" cy="2820335"/>
          </a:xfrm>
          <a:prstGeom prst="rect">
            <a:avLst/>
          </a:prstGeom>
          <a:solidFill>
            <a:srgbClr val="8CB561"/>
          </a:solidFill>
        </p:spPr>
      </p:sp>
      <p:sp>
        <p:nvSpPr>
          <p:cNvPr id="7" name="TextBox 7"/>
          <p:cNvSpPr txBox="1"/>
          <p:nvPr/>
        </p:nvSpPr>
        <p:spPr>
          <a:xfrm>
            <a:off x="1114425" y="802644"/>
            <a:ext cx="12753975" cy="889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55" dirty="0">
                <a:solidFill>
                  <a:srgbClr val="222321"/>
                </a:solidFill>
                <a:latin typeface="Poppins Medium"/>
              </a:rPr>
              <a:t>Data Grouping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4472100" y="546692"/>
            <a:ext cx="2701475" cy="2296254"/>
          </a:xfrm>
          <a:prstGeom prst="rect">
            <a:avLst/>
          </a:prstGeom>
        </p:spPr>
      </p:pic>
      <p:graphicFrame>
        <p:nvGraphicFramePr>
          <p:cNvPr id="3" name="Table 13">
            <a:extLst>
              <a:ext uri="{FF2B5EF4-FFF2-40B4-BE49-F238E27FC236}">
                <a16:creationId xmlns:a16="http://schemas.microsoft.com/office/drawing/2014/main" id="{A017BF86-D3CB-64B8-1265-D16982AA3E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549302"/>
              </p:ext>
            </p:extLst>
          </p:nvPr>
        </p:nvGraphicFramePr>
        <p:xfrm>
          <a:off x="381000" y="3227496"/>
          <a:ext cx="4572000" cy="276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81225">
                  <a:extLst>
                    <a:ext uri="{9D8B030D-6E8A-4147-A177-3AD203B41FA5}">
                      <a16:colId xmlns:a16="http://schemas.microsoft.com/office/drawing/2014/main" val="1770858690"/>
                    </a:ext>
                  </a:extLst>
                </a:gridCol>
                <a:gridCol w="2390775">
                  <a:extLst>
                    <a:ext uri="{9D8B030D-6E8A-4147-A177-3AD203B41FA5}">
                      <a16:colId xmlns:a16="http://schemas.microsoft.com/office/drawing/2014/main" val="2243224626"/>
                    </a:ext>
                  </a:extLst>
                </a:gridCol>
              </a:tblGrid>
              <a:tr h="78740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Poppins Medium" panose="00000600000000000000" pitchFamily="2" charset="0"/>
                        <a:cs typeface="Poppins Medium" panose="00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Severity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191379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Fatal, 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A-Injury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854997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Non-Severe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B-Injury, 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C-Injury, 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No Injuries, Property Damage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272806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94E1CEE-F5B9-7CEE-8A83-FB0B1D602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5470450"/>
              </p:ext>
            </p:extLst>
          </p:nvPr>
        </p:nvGraphicFramePr>
        <p:xfrm>
          <a:off x="346364" y="6720836"/>
          <a:ext cx="13087350" cy="27635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81225">
                  <a:extLst>
                    <a:ext uri="{9D8B030D-6E8A-4147-A177-3AD203B41FA5}">
                      <a16:colId xmlns:a16="http://schemas.microsoft.com/office/drawing/2014/main" val="1770858690"/>
                    </a:ext>
                  </a:extLst>
                </a:gridCol>
                <a:gridCol w="2273011">
                  <a:extLst>
                    <a:ext uri="{9D8B030D-6E8A-4147-A177-3AD203B41FA5}">
                      <a16:colId xmlns:a16="http://schemas.microsoft.com/office/drawing/2014/main" val="2243224626"/>
                    </a:ext>
                  </a:extLst>
                </a:gridCol>
                <a:gridCol w="2089439">
                  <a:extLst>
                    <a:ext uri="{9D8B030D-6E8A-4147-A177-3AD203B41FA5}">
                      <a16:colId xmlns:a16="http://schemas.microsoft.com/office/drawing/2014/main" val="2954372099"/>
                    </a:ext>
                  </a:extLst>
                </a:gridCol>
                <a:gridCol w="2181225">
                  <a:extLst>
                    <a:ext uri="{9D8B030D-6E8A-4147-A177-3AD203B41FA5}">
                      <a16:colId xmlns:a16="http://schemas.microsoft.com/office/drawing/2014/main" val="3501217810"/>
                    </a:ext>
                  </a:extLst>
                </a:gridCol>
                <a:gridCol w="2181225">
                  <a:extLst>
                    <a:ext uri="{9D8B030D-6E8A-4147-A177-3AD203B41FA5}">
                      <a16:colId xmlns:a16="http://schemas.microsoft.com/office/drawing/2014/main" val="2368861214"/>
                    </a:ext>
                  </a:extLst>
                </a:gridCol>
                <a:gridCol w="2181225">
                  <a:extLst>
                    <a:ext uri="{9D8B030D-6E8A-4147-A177-3AD203B41FA5}">
                      <a16:colId xmlns:a16="http://schemas.microsoft.com/office/drawing/2014/main" val="3130276467"/>
                    </a:ext>
                  </a:extLst>
                </a:gridCol>
              </a:tblGrid>
              <a:tr h="78740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  <a:latin typeface="Poppins Medium" panose="00000600000000000000" pitchFamily="2" charset="0"/>
                        <a:cs typeface="Poppins Medium" panose="00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Weather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Road Surface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Traffic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5191379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Good Condition/ City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Clear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Daylight,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Lighted Road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Dry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Any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Any City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854997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Bad Condition/ Unincorporated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Cloudy/Outcast, Fog/Smoke/Haze, Rain, 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Snow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Dawn,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Dusk,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Darkness</a:t>
                      </a:r>
                    </a:p>
                    <a:p>
                      <a:endParaRPr lang="en-US" dirty="0">
                        <a:solidFill>
                          <a:schemeClr val="tx1"/>
                        </a:solidFill>
                        <a:latin typeface="Poppins Medium" panose="00000600000000000000" pitchFamily="2" charset="0"/>
                        <a:cs typeface="Poppins Medium" panose="000006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Ice,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Sand/Mud/Dirt,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Snow or Slush,</a:t>
                      </a:r>
                    </a:p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Wet, Other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No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  <a:latin typeface="Poppins Medium" panose="00000600000000000000" pitchFamily="2" charset="0"/>
                          <a:cs typeface="Poppins Medium" panose="00000600000000000000" pitchFamily="2" charset="0"/>
                        </a:rPr>
                        <a:t>Unincorporated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2728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9473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/>
          <p:cNvSpPr/>
          <p:nvPr/>
        </p:nvSpPr>
        <p:spPr>
          <a:xfrm>
            <a:off x="-204992" y="-322658"/>
            <a:ext cx="18697984" cy="2820335"/>
          </a:xfrm>
          <a:prstGeom prst="rect">
            <a:avLst/>
          </a:prstGeom>
          <a:solidFill>
            <a:srgbClr val="8CB561"/>
          </a:solidFill>
        </p:spPr>
      </p:sp>
      <p:sp>
        <p:nvSpPr>
          <p:cNvPr id="7" name="TextBox 7"/>
          <p:cNvSpPr txBox="1"/>
          <p:nvPr/>
        </p:nvSpPr>
        <p:spPr>
          <a:xfrm>
            <a:off x="1114425" y="802644"/>
            <a:ext cx="13820775" cy="889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150"/>
              </a:lnSpc>
            </a:pPr>
            <a:r>
              <a:rPr lang="en-US" sz="5500" spc="55" dirty="0">
                <a:solidFill>
                  <a:srgbClr val="222321"/>
                </a:solidFill>
                <a:latin typeface="Poppins Medium"/>
              </a:rPr>
              <a:t>Bike Contingency Table &amp; Odds Ratio</a:t>
            </a:r>
          </a:p>
        </p:txBody>
      </p:sp>
      <p:pic>
        <p:nvPicPr>
          <p:cNvPr id="20" name="Pictur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flipH="1">
            <a:off x="14472100" y="546692"/>
            <a:ext cx="2701475" cy="2296254"/>
          </a:xfrm>
          <a:prstGeom prst="rect">
            <a:avLst/>
          </a:prstGeom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FE9C7C5B-E4B9-9FF3-08E2-D6B26EC207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5791125"/>
              </p:ext>
            </p:extLst>
          </p:nvPr>
        </p:nvGraphicFramePr>
        <p:xfrm>
          <a:off x="3733800" y="346710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Weather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[0.62, 1.87]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D8F47A3-E723-62BF-8348-0E260AF2E4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7399577"/>
              </p:ext>
            </p:extLst>
          </p:nvPr>
        </p:nvGraphicFramePr>
        <p:xfrm>
          <a:off x="3733800" y="560070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[0.76, 2.43]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  <p:graphicFrame>
        <p:nvGraphicFramePr>
          <p:cNvPr id="4" name="Table 2">
            <a:extLst>
              <a:ext uri="{FF2B5EF4-FFF2-40B4-BE49-F238E27FC236}">
                <a16:creationId xmlns:a16="http://schemas.microsoft.com/office/drawing/2014/main" id="{0A2D400A-40B7-A27E-51E2-716B84F3D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330000"/>
              </p:ext>
            </p:extLst>
          </p:nvPr>
        </p:nvGraphicFramePr>
        <p:xfrm>
          <a:off x="9525000" y="346710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Traffic 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[0.84, 1.69]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  <p:graphicFrame>
        <p:nvGraphicFramePr>
          <p:cNvPr id="5" name="Table 2">
            <a:extLst>
              <a:ext uri="{FF2B5EF4-FFF2-40B4-BE49-F238E27FC236}">
                <a16:creationId xmlns:a16="http://schemas.microsoft.com/office/drawing/2014/main" id="{EC1B913D-4D70-2171-191E-DBF0681B17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0142545"/>
              </p:ext>
            </p:extLst>
          </p:nvPr>
        </p:nvGraphicFramePr>
        <p:xfrm>
          <a:off x="3733800" y="756412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Road Surface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[0.68, 1.99]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  <p:graphicFrame>
        <p:nvGraphicFramePr>
          <p:cNvPr id="8" name="Table 2">
            <a:extLst>
              <a:ext uri="{FF2B5EF4-FFF2-40B4-BE49-F238E27FC236}">
                <a16:creationId xmlns:a16="http://schemas.microsoft.com/office/drawing/2014/main" id="{093B3B73-60B0-AE37-23B0-5ACCD832C8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6677143"/>
              </p:ext>
            </p:extLst>
          </p:nvPr>
        </p:nvGraphicFramePr>
        <p:xfrm>
          <a:off x="9525000" y="5600700"/>
          <a:ext cx="4754880" cy="14833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11680">
                  <a:extLst>
                    <a:ext uri="{9D8B030D-6E8A-4147-A177-3AD203B41FA5}">
                      <a16:colId xmlns:a16="http://schemas.microsoft.com/office/drawing/2014/main" val="327993355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111732229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26618052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Severe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Non-Severe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645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Unincorporated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886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City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400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Odds Ratio/ 95% CI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2.22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[1.19, 4.05]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0131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5317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5"/>
          <p:cNvGrpSpPr/>
          <p:nvPr/>
        </p:nvGrpSpPr>
        <p:grpSpPr>
          <a:xfrm>
            <a:off x="1028700" y="978694"/>
            <a:ext cx="9791700" cy="1346125"/>
            <a:chOff x="0" y="-66675"/>
            <a:chExt cx="13055601" cy="1794833"/>
          </a:xfrm>
        </p:grpSpPr>
        <p:sp>
          <p:nvSpPr>
            <p:cNvPr id="6" name="TextBox 6"/>
            <p:cNvSpPr txBox="1"/>
            <p:nvPr/>
          </p:nvSpPr>
          <p:spPr>
            <a:xfrm>
              <a:off x="0" y="-66675"/>
              <a:ext cx="13055601" cy="127111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7800"/>
                </a:lnSpc>
              </a:pPr>
              <a:r>
                <a:rPr lang="en-US" sz="6000" spc="60" dirty="0">
                  <a:solidFill>
                    <a:srgbClr val="000000"/>
                  </a:solidFill>
                  <a:latin typeface="Poppins Bold Bold Italics"/>
                </a:rPr>
                <a:t>Bike vs Pedestrian Crash Map</a:t>
              </a:r>
            </a:p>
          </p:txBody>
        </p:sp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p:blipFill>
          <p:spPr>
            <a:xfrm>
              <a:off x="0" y="1449226"/>
              <a:ext cx="2066165" cy="278932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121A2DD-968F-0A47-1014-CDBB912366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700" y="3609314"/>
            <a:ext cx="7649643" cy="47250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334195E-C831-9B7C-BCA1-DCA96647D3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48800" y="3599788"/>
            <a:ext cx="7649643" cy="4744112"/>
          </a:xfrm>
          <a:prstGeom prst="rect">
            <a:avLst/>
          </a:prstGeom>
        </p:spPr>
      </p:pic>
      <p:sp>
        <p:nvSpPr>
          <p:cNvPr id="12" name="TextBox 4">
            <a:extLst>
              <a:ext uri="{FF2B5EF4-FFF2-40B4-BE49-F238E27FC236}">
                <a16:creationId xmlns:a16="http://schemas.microsoft.com/office/drawing/2014/main" id="{6346882C-ACD5-FE14-2A69-C06D46F1244F}"/>
              </a:ext>
            </a:extLst>
          </p:cNvPr>
          <p:cNvSpPr txBox="1"/>
          <p:nvPr/>
        </p:nvSpPr>
        <p:spPr>
          <a:xfrm>
            <a:off x="3544775" y="2912044"/>
            <a:ext cx="2617492" cy="6089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40"/>
              </a:lnSpc>
            </a:pPr>
            <a:r>
              <a:rPr lang="en-US" sz="3800" spc="380" dirty="0">
                <a:latin typeface="Poppins Bold Italics"/>
              </a:rPr>
              <a:t>Bike Crash</a:t>
            </a: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912916CB-15C2-E19B-C549-007C06CEF7C5}"/>
              </a:ext>
            </a:extLst>
          </p:cNvPr>
          <p:cNvSpPr txBox="1"/>
          <p:nvPr/>
        </p:nvSpPr>
        <p:spPr>
          <a:xfrm>
            <a:off x="11204581" y="2900779"/>
            <a:ext cx="4138079" cy="5999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940"/>
              </a:lnSpc>
            </a:pPr>
            <a:r>
              <a:rPr lang="en-US" sz="3800" spc="380" dirty="0">
                <a:latin typeface="Poppins Bold Italics"/>
              </a:rPr>
              <a:t>Pedestrian Crash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1598</TotalTime>
  <Words>494</Words>
  <Application>Microsoft Office PowerPoint</Application>
  <PresentationFormat>Custom</PresentationFormat>
  <Paragraphs>199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Poppins Light Bold</vt:lpstr>
      <vt:lpstr>Poppins Bold Italics</vt:lpstr>
      <vt:lpstr>Poppins Bold Bold Italics</vt:lpstr>
      <vt:lpstr>Poppins Light</vt:lpstr>
      <vt:lpstr>Arial</vt:lpstr>
      <vt:lpstr>Poppins Medium</vt:lpstr>
      <vt:lpstr>Calibri</vt:lpstr>
      <vt:lpstr>Poppins Medium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Green Illustrated Bicycle Product Presentation</dc:title>
  <cp:lastModifiedBy>Supanut Wanchai</cp:lastModifiedBy>
  <cp:revision>10</cp:revision>
  <dcterms:created xsi:type="dcterms:W3CDTF">2006-08-16T00:00:00Z</dcterms:created>
  <dcterms:modified xsi:type="dcterms:W3CDTF">2023-03-18T19:56:32Z</dcterms:modified>
  <dc:identifier>DAFbh6PFhgM</dc:identifier>
</cp:coreProperties>
</file>

<file path=docProps/thumbnail.jpeg>
</file>